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367" r:id="rId3"/>
    <p:sldId id="389" r:id="rId4"/>
    <p:sldId id="338" r:id="rId5"/>
    <p:sldId id="390" r:id="rId6"/>
    <p:sldId id="339" r:id="rId7"/>
    <p:sldId id="340" r:id="rId8"/>
    <p:sldId id="341" r:id="rId9"/>
    <p:sldId id="348" r:id="rId10"/>
    <p:sldId id="347" r:id="rId11"/>
    <p:sldId id="368" r:id="rId12"/>
    <p:sldId id="349" r:id="rId13"/>
    <p:sldId id="350" r:id="rId14"/>
    <p:sldId id="353" r:id="rId15"/>
    <p:sldId id="352" r:id="rId16"/>
    <p:sldId id="351" r:id="rId1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8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"/>
    </p:cViewPr>
  </p:sorterViewPr>
  <p:notesViewPr>
    <p:cSldViewPr>
      <p:cViewPr varScale="1">
        <p:scale>
          <a:sx n="61" d="100"/>
          <a:sy n="61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D1EFEAA-AA9A-C14F-AE0A-AAC09C457F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83B7A9E7-9F9A-5843-AE43-A22A751333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650853FB-4EC0-9D49-9799-43F7301105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12C33B67-35C2-DE4F-85A1-CAAAF8FFCAF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E61548E-BB72-3846-9223-AFC83674433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70AEE59-2E03-534E-A8B7-78A7F149E9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272E1FA0-47B8-DD4F-859B-1F1C52C34F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B681A95-5C78-254A-9784-4232FDD3DAD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C90A2B76-6CDD-7E47-A14C-6CB36AFD07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48198F1C-B5BF-F94A-877E-E2CBA971B3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9" name="Rectangle 7">
            <a:extLst>
              <a:ext uri="{FF2B5EF4-FFF2-40B4-BE49-F238E27FC236}">
                <a16:creationId xmlns:a16="http://schemas.microsoft.com/office/drawing/2014/main" id="{85394491-43B1-AA48-8030-3F89C3DD8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EEDABA-1B60-384E-8BEF-8EF6B82A49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6C07939C-CA76-0042-BD9C-0E2348DCD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385DE4-51E1-0E48-B336-4F6B16EE18AB}" type="slidenum">
              <a:rPr lang="es-ES" altLang="es-ES"/>
              <a:pPr>
                <a:spcBef>
                  <a:spcPct val="0"/>
                </a:spcBef>
              </a:pPr>
              <a:t>1</a:t>
            </a:fld>
            <a:endParaRPr lang="es-ES" altLang="es-E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38F81104-52F1-484A-9FDD-8D2E51318F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B3895D7-95F1-964A-94AA-4C285DAC4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6199A981-D1D4-F346-8A80-EAC497790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37947A-1C05-8442-92B8-9D6058F67E3B}" type="slidenum">
              <a:rPr lang="es-ES" altLang="es-ES"/>
              <a:pPr>
                <a:spcBef>
                  <a:spcPct val="0"/>
                </a:spcBef>
              </a:pPr>
              <a:t>10</a:t>
            </a:fld>
            <a:endParaRPr lang="es-ES" altLang="es-E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E16E77E4-542D-724F-8C38-6BAE151BC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134CAC6-238C-E34A-ADDC-F15CE4861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0C7D7E82-4132-FE42-AB4E-727A7E0123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39A795-52E9-A940-BBD0-044392FFA528}" type="slidenum">
              <a:rPr lang="es-ES" altLang="es-ES"/>
              <a:pPr>
                <a:spcBef>
                  <a:spcPct val="0"/>
                </a:spcBef>
              </a:pPr>
              <a:t>11</a:t>
            </a:fld>
            <a:endParaRPr lang="es-ES" altLang="es-E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E3EBB83-1D27-124D-B23D-D62147B5A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F04945B-18FB-C642-8D67-FE0CD708E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23D45900-EBFA-C246-80CD-5EFC3A3135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CE5914-2221-7E4D-B344-AAE23BD4334C}" type="slidenum">
              <a:rPr lang="es-ES" altLang="es-ES"/>
              <a:pPr>
                <a:spcBef>
                  <a:spcPct val="0"/>
                </a:spcBef>
              </a:pPr>
              <a:t>12</a:t>
            </a:fld>
            <a:endParaRPr lang="es-ES" altLang="es-E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CB45847-D850-2049-9754-8EA26D6471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028C0C7-A8E2-3747-BFE9-F97F2BC81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E2FA681D-887C-3A4E-A275-B3A34B3BD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95B96D-B088-5A4A-AFAE-956E80019E65}" type="slidenum">
              <a:rPr lang="es-ES" altLang="es-ES"/>
              <a:pPr>
                <a:spcBef>
                  <a:spcPct val="0"/>
                </a:spcBef>
              </a:pPr>
              <a:t>13</a:t>
            </a:fld>
            <a:endParaRPr lang="es-ES" altLang="es-E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10191E41-2D6C-4F47-A929-7AA7780A2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B683A4B-CD1C-0941-92FA-DC8270D1B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2C8BA2BD-E825-4341-814F-5AC5C5DE6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6344D6-3AC7-FE46-B63E-912174BA3957}" type="slidenum">
              <a:rPr lang="es-ES" altLang="es-ES"/>
              <a:pPr>
                <a:spcBef>
                  <a:spcPct val="0"/>
                </a:spcBef>
              </a:pPr>
              <a:t>14</a:t>
            </a:fld>
            <a:endParaRPr lang="es-ES" altLang="es-E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9EF16CE-9DD4-EB44-8B94-A7F82371D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743122C-EB7F-FE46-8892-0543F2CEE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30335460-B498-EA4E-8930-BAD95D3DF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E1BF02-446E-8440-A487-1EDE0DCA7BC6}" type="slidenum">
              <a:rPr lang="es-ES" altLang="es-ES"/>
              <a:pPr>
                <a:spcBef>
                  <a:spcPct val="0"/>
                </a:spcBef>
              </a:pPr>
              <a:t>15</a:t>
            </a:fld>
            <a:endParaRPr lang="es-ES" altLang="es-E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C04A818B-EBC9-CD49-86AC-A3AA27199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E2CA886-0714-154F-BA70-951E4213A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D867AB7E-239A-8C43-B00F-F848C0AD3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265DFA-1EB0-9146-9695-E8E5BFF4E780}" type="slidenum">
              <a:rPr lang="es-ES" altLang="es-ES"/>
              <a:pPr>
                <a:spcBef>
                  <a:spcPct val="0"/>
                </a:spcBef>
              </a:pPr>
              <a:t>16</a:t>
            </a:fld>
            <a:endParaRPr lang="es-ES" altLang="es-E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41C42E0A-0EF8-9445-A286-9F44633F1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D0F0A47-5F2E-0243-AB49-3252E0576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37315CBD-45D8-DC4E-9E93-2FD6F41AB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E2B688-E0A6-2D46-830C-0CCB6EC97DB5}" type="slidenum">
              <a:rPr lang="es-ES" altLang="es-ES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35C21EE-E777-DB4C-A494-87BA4D87E4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306A278-F5E3-B344-B548-4DE919F31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05B5D43-8A09-3F46-9FFF-8E5C9BABB1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E99D25-26CF-614D-A8A8-0124975D680B}" type="slidenum">
              <a:rPr lang="es-ES" altLang="es-ES"/>
              <a:pPr>
                <a:spcBef>
                  <a:spcPct val="0"/>
                </a:spcBef>
              </a:pPr>
              <a:t>3</a:t>
            </a:fld>
            <a:endParaRPr lang="es-ES" altLang="es-E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DCC7BE7-97AA-9C40-B702-BEB19D566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DD50260-3444-D049-8031-AF5BFC19A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19E9253-20D9-C44A-88D3-6FCD768803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F1CFD7-D9ED-0040-9690-C0EE49F4AC95}" type="slidenum">
              <a:rPr lang="es-ES" altLang="es-ES"/>
              <a:pPr>
                <a:spcBef>
                  <a:spcPct val="0"/>
                </a:spcBef>
              </a:pPr>
              <a:t>4</a:t>
            </a:fld>
            <a:endParaRPr lang="es-ES" altLang="es-E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3355D44-DFE0-C342-849D-75DBC1719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498D601-64A7-294F-91CD-735BD269D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B51FB476-55FF-8D43-8DD5-B093374FCC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40C4F4-48B2-B74F-853D-2957A97ED708}" type="slidenum">
              <a:rPr lang="es-ES" altLang="es-ES"/>
              <a:pPr>
                <a:spcBef>
                  <a:spcPct val="0"/>
                </a:spcBef>
              </a:pPr>
              <a:t>5</a:t>
            </a:fld>
            <a:endParaRPr lang="es-ES" altLang="es-E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39DDED4-FBFD-5246-A688-A9813FFB2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257E3A9-951C-DB4D-AD54-443AB6933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69BA3160-C268-D848-BFAC-A11B69207B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16550-FDEB-D949-94EA-44764661DED4}" type="slidenum">
              <a:rPr lang="es-ES" altLang="es-ES"/>
              <a:pPr>
                <a:spcBef>
                  <a:spcPct val="0"/>
                </a:spcBef>
              </a:pPr>
              <a:t>6</a:t>
            </a:fld>
            <a:endParaRPr lang="es-ES" altLang="es-E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FFFF84F9-5FD1-C240-8FCE-BEEDE2F1E8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6B9F57A-CF61-FC43-80DC-458FC2B59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B107407-2E89-344A-949C-8A073AB3BF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EE5971-B151-D542-9639-773D5C00A5B7}" type="slidenum">
              <a:rPr lang="es-ES" altLang="es-ES"/>
              <a:pPr>
                <a:spcBef>
                  <a:spcPct val="0"/>
                </a:spcBef>
              </a:pPr>
              <a:t>7</a:t>
            </a:fld>
            <a:endParaRPr lang="es-ES" altLang="es-E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FF721508-2E9C-224A-91BE-EE737FA816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EA6CB94-41C4-B743-BF49-43B375AEC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B6D1AD4E-B86C-EA44-A0FF-41B53CBCD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0AFEE9-C0B0-B348-89A1-DD1DD9A9E9BC}" type="slidenum">
              <a:rPr lang="es-ES" altLang="es-ES"/>
              <a:pPr>
                <a:spcBef>
                  <a:spcPct val="0"/>
                </a:spcBef>
              </a:pPr>
              <a:t>8</a:t>
            </a:fld>
            <a:endParaRPr lang="es-ES" altLang="es-E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5B3F71B-D5C9-AB40-A249-CC661FD08C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450D232-1AF0-5244-9BD7-D2E4648DD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6BBABDB-5798-D94D-88F3-4CC94A48B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116C7-2084-D74E-B19F-1D21E3D18C74}" type="slidenum">
              <a:rPr lang="es-ES" altLang="es-ES"/>
              <a:pPr>
                <a:spcBef>
                  <a:spcPct val="0"/>
                </a:spcBef>
              </a:pPr>
              <a:t>9</a:t>
            </a:fld>
            <a:endParaRPr lang="es-ES" altLang="es-E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E7DA98-D181-5545-879D-CC7991A8C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8C7CDFE-44CA-F141-BE08-F4FC7F587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E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082BC23D-80DF-F54A-980C-9BBF9D44F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484313"/>
            <a:ext cx="77724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22396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6A91D3-04B9-0D44-A3C3-BED1E9993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C2B573-743F-6145-8818-E6C903FF6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A61D8-15E4-254F-B861-98C2AD87F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03312-DCEB-944F-BE4D-93DBE105AD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30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EE882A-B6C7-3C45-812F-C88AB6DF7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524BE11-4574-D447-9122-1D03A5E30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6704934-EF78-9440-B914-34212823F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C719-2125-7944-B72D-1E412CAB689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4494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C75420-28CC-4141-90BC-012209A26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E948475-4B2D-6646-86D2-FFC1CF1AF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8B45FE-5C47-7642-886D-D27BE653B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C06B-AD3A-E744-AEDE-A0C15F41A8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923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8CB09F-97CA-6C49-9307-1CA96764E5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3487DE0-4AA5-344D-BAB3-44C018E525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B59CFCD-03D1-EE4F-A847-56F3A9566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43AF-B600-E041-87AE-84DA5BC56A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504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415619-1340-3844-BE12-755C2EF36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4BFCF0A-20BF-3440-BC31-24FE0727A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0B98836-2F85-7F47-AD7E-F147D169A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24CA-651E-2D48-95DB-69930C73D4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0480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88004F-604B-674B-A4F9-217CE14BA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4226DEF-714B-F647-848A-E688C62C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AEB8384-F0A5-BB40-AF9A-F8EF23AD9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5D7B-6CED-214C-8AD7-1C8269E0B5E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5713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99F75-FF09-8C43-9437-D4225B712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BBA53-6746-1449-B0AD-BE8131DB4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DACD48-DD03-E242-95AD-3F203C0EB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09A-4FD0-ED4C-8F56-063B3B6453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244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0F99168-25E5-2E43-916C-03AFCDBFA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CDA26ED-5EFD-3D41-9B04-C957AA2C83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82FCDBE-C8B5-2C44-936F-4171E1605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45D7F-A702-554A-9830-1F6B7070BB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1063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C0D44E6-1359-D346-A249-2A5CE8080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C22027C-A945-294C-BAAF-E35802572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E7E3F55-0C32-2D44-8B5F-3233799E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D3F-8267-BD4A-B0BE-A2F40D35F81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449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B3E53F-A43B-324A-9753-01E625AD3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F49F91-BEC7-EB4C-9C3E-700AE2587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B4E141F-8F62-1D4F-8332-E7DE09FBE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E1C1B-FA87-A945-ABD5-D4F97F5E017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088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769FE0-86FB-F647-98FD-10DF8C5E0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C0CF8F-D832-F343-AE10-DDE7D8AA2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45BA84-7D56-9841-BA80-89DCF8FD2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DCF9B-4AD9-9A43-9E97-D0A99FC98B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7044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5277D1-DC20-C349-B36A-FA6CD0D2F7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0D0852-A10B-8741-95E8-AC0E19E08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263B1627-F559-CB44-A0D6-A3199892E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314263702 h 1000"/>
              <a:gd name="T6" fmla="*/ 0 w 1000"/>
              <a:gd name="T7" fmla="*/ 1314263702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F6EFBB98-9989-AE43-AA58-E5800B6CE6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42CA681-8168-1841-8BFE-841CCEFAAD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C64629D-E728-1A4E-91C3-420F3826DB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CE92A0B1-A7E5-1C4A-AF52-7A1CD9148A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1B79B88-B9C3-3B42-AE7F-8F1357024F8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http://images.google.es/imgres?imgurl=http://www.menudospeques.com/images/recursos_infantiles/laminascolorear/dia_del_trabajo/11_medico.gif&amp;imgrefurl=http://roxanasepulveda.wordpress.com/2008/01/06/%25C2%25BFpor-que-ser-medico/&amp;usg=__ULYRBcdBhPqNnojoQ-BIY9XRVO4=&amp;h=774&amp;w=463&amp;sz=16&amp;hl=es&amp;start=1&amp;sig2=lSUJkxFW55Ame8HsX9TSmw&amp;tbnid=MfK2vmJvD4ProM:&amp;tbnh=142&amp;tbnw=85&amp;ei=NMmESde2K8fBjAe6_7nNAw&amp;prev=/images?q=medico&amp;gbv=2&amp;hl=es&amp;sa=G" TargetMode="Externa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rantiapharma.com/products/3548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hyperlink" Target="http://www.dfw-neuronetwork.com/images/BCNUbox.jpg" TargetMode="Externa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www.fleni.org.ar/web/img_servicios/neu_oncologia_05.jpg&amp;imgrefurl=http://www.fleni.org.ar/web/atencion_departamentos.php?idioma=es&amp;id_departamento=1&amp;id_servicio=17&amp;usg=__2Y4nu8L33fpymgKCKYXEzOIDbPk=&amp;h=204&amp;w=200&amp;sz=12&amp;hl=es&amp;start=23&amp;tbnid=CIxy2H1vkQuXMM:&amp;tbnh=105&amp;tbnw=103&amp;prev=/images?q=Astrocitoma+tronco&amp;start=20&amp;gbv=2&amp;ndsp=20&amp;hl=es&amp;sa=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>
            <a:extLst>
              <a:ext uri="{FF2B5EF4-FFF2-40B4-BE49-F238E27FC236}">
                <a16:creationId xmlns:a16="http://schemas.microsoft.com/office/drawing/2014/main" id="{71BEA3D8-8C4E-754D-87A9-30FC6D6A9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6D9A46-AF1B-BA40-AEFF-6FBC50C5A072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s-ES" altLang="es-ES" sz="1200"/>
          </a:p>
        </p:txBody>
      </p:sp>
      <p:sp>
        <p:nvSpPr>
          <p:cNvPr id="27650" name="Rectangle 9">
            <a:extLst>
              <a:ext uri="{FF2B5EF4-FFF2-40B4-BE49-F238E27FC236}">
                <a16:creationId xmlns:a16="http://schemas.microsoft.com/office/drawing/2014/main" id="{2AC67F0D-5852-3640-A306-958AC3A274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260350"/>
            <a:ext cx="7010400" cy="1152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s-ES" altLang="es-ES" sz="4800">
                <a:latin typeface="Arial" panose="020B0604020202020204" pitchFamily="34" charset="0"/>
                <a:ea typeface="ＭＳ Ｐゴシック" panose="020B0600070205080204" pitchFamily="34" charset="-128"/>
              </a:rPr>
              <a:t>Tumores del SNC</a:t>
            </a:r>
          </a:p>
        </p:txBody>
      </p:sp>
      <p:pic>
        <p:nvPicPr>
          <p:cNvPr id="27651" name="Picture 11">
            <a:extLst>
              <a:ext uri="{FF2B5EF4-FFF2-40B4-BE49-F238E27FC236}">
                <a16:creationId xmlns:a16="http://schemas.microsoft.com/office/drawing/2014/main" id="{07B3F2AB-885E-6045-87CE-E1474F518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5209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2">
            <a:extLst>
              <a:ext uri="{FF2B5EF4-FFF2-40B4-BE49-F238E27FC236}">
                <a16:creationId xmlns:a16="http://schemas.microsoft.com/office/drawing/2014/main" id="{09BA17D4-66F1-C64C-ADC6-D68E4F30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1628775"/>
            <a:ext cx="24034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3">
            <a:extLst>
              <a:ext uri="{FF2B5EF4-FFF2-40B4-BE49-F238E27FC236}">
                <a16:creationId xmlns:a16="http://schemas.microsoft.com/office/drawing/2014/main" id="{D6AA442C-AB9B-384C-BF2F-62ADE88BC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3311525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>
            <a:extLst>
              <a:ext uri="{FF2B5EF4-FFF2-40B4-BE49-F238E27FC236}">
                <a16:creationId xmlns:a16="http://schemas.microsoft.com/office/drawing/2014/main" id="{050FDE03-7214-8B43-82D2-1B1B23860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5AEA1C-2861-2C4D-A722-37CC6F3F9703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s-ES" altLang="es-E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E1A58DA-D0A5-FB45-B45C-FB6FC871C4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600">
                <a:ea typeface="ＭＳ Ｐゴシック" panose="020B0600070205080204" pitchFamily="34" charset="-128"/>
              </a:rPr>
              <a:t>Diagnóstico:</a:t>
            </a:r>
            <a:endParaRPr lang="es-ES" altLang="es-ES" sz="4400">
              <a:ea typeface="ＭＳ Ｐゴシック" panose="020B0600070205080204" pitchFamily="34" charset="-128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2BEB820C-AA9F-AC48-B7C4-418018DA17A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1700213"/>
            <a:ext cx="7848600" cy="4895850"/>
          </a:xfrm>
        </p:spPr>
        <p:txBody>
          <a:bodyPr/>
          <a:lstStyle/>
          <a:p>
            <a:pPr marL="533400" indent="-533400" eaLnBrk="1" hangingPunct="1"/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HISTORIA CLÍNICA: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Descripción de los síntomas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Inicio y progresión de los síntomas</a:t>
            </a:r>
          </a:p>
          <a:p>
            <a:pPr marL="533400" indent="-533400" eaLnBrk="1" hangingPunct="1"/>
            <a:endParaRPr lang="es-ES" altLang="es-ES" sz="22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EXPLORACIÓN FÍSICA: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Estado general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Fondo de ojo y Campimetría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Estigmas cutáneos de Neurofibromatosis u otras facomatosis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Exploración neurológica completa y exhaustiva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Alteraciones psicológicas</a:t>
            </a:r>
          </a:p>
          <a:p>
            <a:pPr marL="533400" indent="-533400" eaLnBrk="1" hangingPunct="1"/>
            <a:endParaRPr lang="es-ES" altLang="es-ES" sz="22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6084" name="Picture 5" descr="5-R9C_3">
            <a:extLst>
              <a:ext uri="{FF2B5EF4-FFF2-40B4-BE49-F238E27FC236}">
                <a16:creationId xmlns:a16="http://schemas.microsoft.com/office/drawing/2014/main" id="{471F1C60-00AC-FE4A-94A9-C24E2A714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997200"/>
            <a:ext cx="2046287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>
            <a:extLst>
              <a:ext uri="{FF2B5EF4-FFF2-40B4-BE49-F238E27FC236}">
                <a16:creationId xmlns:a16="http://schemas.microsoft.com/office/drawing/2014/main" id="{8D474ED7-5B64-1B42-B6EF-258AB888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/>
          <a:stretch>
            <a:fillRect/>
          </a:stretch>
        </p:blipFill>
        <p:spPr bwMode="auto">
          <a:xfrm>
            <a:off x="7451725" y="4941888"/>
            <a:ext cx="15478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 descr="11_medico">
            <a:hlinkClick r:id="rId5"/>
            <a:extLst>
              <a:ext uri="{FF2B5EF4-FFF2-40B4-BE49-F238E27FC236}">
                <a16:creationId xmlns:a16="http://schemas.microsoft.com/office/drawing/2014/main" id="{D2D0814F-E867-6B4A-81FD-1F71C07C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60350"/>
            <a:ext cx="14652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>
            <a:extLst>
              <a:ext uri="{FF2B5EF4-FFF2-40B4-BE49-F238E27FC236}">
                <a16:creationId xmlns:a16="http://schemas.microsoft.com/office/drawing/2014/main" id="{735FB537-C50F-D641-8458-11928D3C1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B9AB112-7571-D745-A6AC-138E8001C609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s-ES" altLang="es-E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12BB365-9C6F-7E42-8B18-F28C5BBAAE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600">
                <a:ea typeface="ＭＳ Ｐゴシック" panose="020B0600070205080204" pitchFamily="34" charset="-128"/>
              </a:rPr>
              <a:t>Diagnóstico:</a:t>
            </a:r>
            <a:endParaRPr lang="es-ES" altLang="es-ES" sz="4400">
              <a:ea typeface="ＭＳ Ｐゴシック" panose="020B0600070205080204" pitchFamily="34" charset="-128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D4246B0-6248-4546-B827-DA687C1E937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628775"/>
            <a:ext cx="7129462" cy="5040313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EXPLORACIONES COMPLEMENTARIAS</a:t>
            </a: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600" b="1">
                <a:latin typeface="Arial" panose="020B0604020202020204" pitchFamily="34" charset="0"/>
                <a:ea typeface="ＭＳ Ｐゴシック" panose="020B0600070205080204" pitchFamily="34" charset="-128"/>
              </a:rPr>
              <a:t>Analítica</a:t>
            </a:r>
            <a:r>
              <a:rPr lang="es-ES" altLang="es-ES" sz="1600">
                <a:latin typeface="Arial" panose="020B0604020202020204" pitchFamily="34" charset="0"/>
                <a:ea typeface="ＭＳ Ｐゴシック" panose="020B0600070205080204" pitchFamily="34" charset="-128"/>
              </a:rPr>
              <a:t>. En ocasiones marcadores tumorales y determinaciones hormonales (hipófisis). Catecolaminas. Policitemia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DIAGNÓSTICO POR IMÁGEN: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TAC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500">
                <a:latin typeface="Arial" panose="020B0604020202020204" pitchFamily="34" charset="0"/>
                <a:ea typeface="Arial" panose="020B0604020202020204" pitchFamily="34" charset="0"/>
              </a:rPr>
              <a:t> Más accesible y barata. Mejor para hueso y calcificaciones. Radiaciones ionizantes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15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RM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500">
                <a:latin typeface="Arial" panose="020B0604020202020204" pitchFamily="34" charset="0"/>
                <a:ea typeface="Arial" panose="020B0604020202020204" pitchFamily="34" charset="0"/>
              </a:rPr>
              <a:t> Más precisión anatómica y detalle. Mejor partes blandas y fosa posterior. Mayor tiempo exploración. 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15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ARTERIOGRAFÍA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500">
                <a:latin typeface="Arial" panose="020B0604020202020204" pitchFamily="34" charset="0"/>
                <a:ea typeface="Arial" panose="020B0604020202020204" pitchFamily="34" charset="0"/>
              </a:rPr>
              <a:t> Vascularización de los tumores cerebrales y embolización si procede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15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RX CRÁNEO</a:t>
            </a: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500">
                <a:latin typeface="Arial" panose="020B0604020202020204" pitchFamily="34" charset="0"/>
                <a:ea typeface="Arial" panose="020B0604020202020204" pitchFamily="34" charset="0"/>
              </a:rPr>
              <a:t> Erosiones óseas, hiperostosis, ensanchamiento silla turca. Desplazamiento pineal</a:t>
            </a:r>
          </a:p>
        </p:txBody>
      </p:sp>
      <p:pic>
        <p:nvPicPr>
          <p:cNvPr id="48132" name="Picture 5" descr="64_slice_scanner">
            <a:extLst>
              <a:ext uri="{FF2B5EF4-FFF2-40B4-BE49-F238E27FC236}">
                <a16:creationId xmlns:a16="http://schemas.microsoft.com/office/drawing/2014/main" id="{AF4C825B-228A-ED48-93F7-2AB09CA16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33375"/>
            <a:ext cx="1943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MRI2">
            <a:extLst>
              <a:ext uri="{FF2B5EF4-FFF2-40B4-BE49-F238E27FC236}">
                <a16:creationId xmlns:a16="http://schemas.microsoft.com/office/drawing/2014/main" id="{50A4B894-363C-014B-8E89-DC6B18D40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205038"/>
            <a:ext cx="14255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9" descr="9283-04RxCef">
            <a:extLst>
              <a:ext uri="{FF2B5EF4-FFF2-40B4-BE49-F238E27FC236}">
                <a16:creationId xmlns:a16="http://schemas.microsoft.com/office/drawing/2014/main" id="{04B64FC1-46AF-524C-BF2A-302F4AD0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300663"/>
            <a:ext cx="12858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1" descr="Figura 6: Arteriografía cerebral donde se observa una lesión nodular vascularizada">
            <a:extLst>
              <a:ext uri="{FF2B5EF4-FFF2-40B4-BE49-F238E27FC236}">
                <a16:creationId xmlns:a16="http://schemas.microsoft.com/office/drawing/2014/main" id="{DFD98B54-FA70-6A4A-8F9B-F6FD408FB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149725"/>
            <a:ext cx="11080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>
            <a:extLst>
              <a:ext uri="{FF2B5EF4-FFF2-40B4-BE49-F238E27FC236}">
                <a16:creationId xmlns:a16="http://schemas.microsoft.com/office/drawing/2014/main" id="{1C00994B-574F-9945-9F9F-FAE5E11B3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56F7B7-6C43-A448-B782-8D6374A32F38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s-ES" altLang="es-E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8106D1DC-CFF4-604B-95AE-547E273E7D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600">
                <a:ea typeface="ＭＳ Ｐゴシック" panose="020B0600070205080204" pitchFamily="34" charset="-128"/>
              </a:rPr>
              <a:t>Diagnóstico:</a:t>
            </a:r>
            <a:endParaRPr lang="es-ES" altLang="es-ES" sz="4400">
              <a:ea typeface="ＭＳ Ｐゴシック" panose="020B0600070205080204" pitchFamily="34" charset="-128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D7C2D81-DD5C-9741-B063-99B1051C55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489743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BIOPSIA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Estereotáctica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Neuronavegación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A cielo abierto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Craneotomía / Craniectomía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2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EXÁMEN ANATOMO-PATOLÓGICO: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Microscopía óptica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Inmunohistoquímica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Genética tumoral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Inmunología (Linfomas)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2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0180" name="Picture 8" descr="estereo">
            <a:extLst>
              <a:ext uri="{FF2B5EF4-FFF2-40B4-BE49-F238E27FC236}">
                <a16:creationId xmlns:a16="http://schemas.microsoft.com/office/drawing/2014/main" id="{FA5E9662-DC76-894D-91C8-DEAA0F721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177958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" descr="Tumor08">
            <a:extLst>
              <a:ext uri="{FF2B5EF4-FFF2-40B4-BE49-F238E27FC236}">
                <a16:creationId xmlns:a16="http://schemas.microsoft.com/office/drawing/2014/main" id="{362536CE-10DD-644B-896F-EA0FF0CD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68413"/>
            <a:ext cx="20589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1" descr="SnapShotPNGOID_24_20090915T101309_251936">
            <a:extLst>
              <a:ext uri="{FF2B5EF4-FFF2-40B4-BE49-F238E27FC236}">
                <a16:creationId xmlns:a16="http://schemas.microsoft.com/office/drawing/2014/main" id="{C310BBA6-9C3A-0248-93C9-88C36CA9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92600"/>
            <a:ext cx="396081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6">
            <a:extLst>
              <a:ext uri="{FF2B5EF4-FFF2-40B4-BE49-F238E27FC236}">
                <a16:creationId xmlns:a16="http://schemas.microsoft.com/office/drawing/2014/main" id="{65B6193D-F749-2741-AE89-D738196F24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7BD561-634F-E746-8A16-6B2F4E2668EE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s-ES" altLang="es-E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E40D5E4-ED60-4B46-AB8D-58A3ADD21F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600">
                <a:ea typeface="ＭＳ Ｐゴシック" panose="020B0600070205080204" pitchFamily="34" charset="-128"/>
              </a:rPr>
              <a:t>Tratamiento:</a:t>
            </a:r>
            <a:endParaRPr lang="es-ES" altLang="es-ES" sz="4400">
              <a:ea typeface="ＭＳ Ｐゴシック" panose="020B0600070205080204" pitchFamily="34" charset="-128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DF4CEF9-0543-924E-87E1-9BAD3DE0DE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4897437"/>
          </a:xfrm>
        </p:spPr>
        <p:txBody>
          <a:bodyPr/>
          <a:lstStyle/>
          <a:p>
            <a:pPr marL="533400" indent="-533400" eaLnBrk="1" hangingPunct="1"/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MÉDICO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CORTICOIDES (Dexametasona)</a:t>
            </a: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para la HTIC y el edema vasogénico peritumoral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Diuréticos: Manitol (osmótico). Seguril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Analgésicos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Antieméticos y antivertiginosos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Alteraciones metabólicas, hidroelectrolíticas (Minurin) y hormonales (h. tiroideas, actocortina, hidroaltesona..)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Protectores gástricos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n-U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Profilaxis TVP y TEP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n-U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Profilaxis antibiótica durante la cirugía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n-US" altLang="es-ES" sz="2200">
                <a:latin typeface="Arial" panose="020B0604020202020204" pitchFamily="34" charset="0"/>
                <a:ea typeface="ＭＳ Ｐゴシック" panose="020B0600070205080204" pitchFamily="34" charset="-128"/>
              </a:rPr>
              <a:t>Antiepilépticos</a:t>
            </a:r>
          </a:p>
          <a:p>
            <a:pPr marL="533400" indent="-533400" eaLnBrk="1" hangingPunct="1"/>
            <a:endParaRPr lang="es-ES" altLang="es-ES" sz="22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2228" name="Picture 5" descr="image004">
            <a:extLst>
              <a:ext uri="{FF2B5EF4-FFF2-40B4-BE49-F238E27FC236}">
                <a16:creationId xmlns:a16="http://schemas.microsoft.com/office/drawing/2014/main" id="{CD2AE5E6-362F-164D-B312-7D4B44F2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4813"/>
            <a:ext cx="2200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7" descr="20c97cd4ee">
            <a:extLst>
              <a:ext uri="{FF2B5EF4-FFF2-40B4-BE49-F238E27FC236}">
                <a16:creationId xmlns:a16="http://schemas.microsoft.com/office/drawing/2014/main" id="{AA1ECFCE-7BEE-574C-B668-7D5D14A18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97425"/>
            <a:ext cx="2232025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>
            <a:extLst>
              <a:ext uri="{FF2B5EF4-FFF2-40B4-BE49-F238E27FC236}">
                <a16:creationId xmlns:a16="http://schemas.microsoft.com/office/drawing/2014/main" id="{D5F561A0-57EE-AE43-8C34-098FA699C5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D49A6D-3E9D-A242-B431-6507FE6BBA14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s-ES" altLang="es-E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7AB5BC8E-8E8A-2F40-90A4-49A56D1641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    Tratamiento:</a:t>
            </a:r>
            <a:endParaRPr lang="es-ES" altLang="es-ES" sz="4400">
              <a:ea typeface="ＭＳ Ｐゴシック" panose="020B0600070205080204" pitchFamily="34" charset="-128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3955FD0-3AF6-DF4E-8CEA-677058EFCC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489743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EXÉRESIS QUIRÚRGICA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Total / Subtotal / Parcial / Biopsia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Neuronavegación, microcirugía, aspiración ultrasónica, coagulación bipolar, mapeo cortical / subcortical…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Equilibrio: </a:t>
            </a:r>
            <a:r>
              <a:rPr lang="es-ES" altLang="es-ES" sz="2000" b="1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Exéresis máxima y funcionalidad del enfermo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CRANEOTOMÍA / CRANIECTOMÍA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Quimioterapia en lecho quirúrgico (Gliadel</a:t>
            </a:r>
            <a:r>
              <a:rPr lang="en-U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®)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r>
              <a:rPr lang="es-ES" altLang="es-E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OTRAS TÉCNICAS QUIRÚRGICAS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Derivaciones V-P y DVE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Reservorio Ommaya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Craniectomía descompresiva</a:t>
            </a:r>
          </a:p>
        </p:txBody>
      </p:sp>
      <p:pic>
        <p:nvPicPr>
          <p:cNvPr id="54276" name="Picture 4" descr="CirugRecidGBMparitY GLIADEL0082">
            <a:extLst>
              <a:ext uri="{FF2B5EF4-FFF2-40B4-BE49-F238E27FC236}">
                <a16:creationId xmlns:a16="http://schemas.microsoft.com/office/drawing/2014/main" id="{66F74DE6-3707-DC4F-A5F8-C36C835BE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IMG_3585">
            <a:extLst>
              <a:ext uri="{FF2B5EF4-FFF2-40B4-BE49-F238E27FC236}">
                <a16:creationId xmlns:a16="http://schemas.microsoft.com/office/drawing/2014/main" id="{2D59D87F-804B-4A48-BA22-B503763D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84538"/>
            <a:ext cx="2665412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>
            <a:extLst>
              <a:ext uri="{FF2B5EF4-FFF2-40B4-BE49-F238E27FC236}">
                <a16:creationId xmlns:a16="http://schemas.microsoft.com/office/drawing/2014/main" id="{7A37DABE-1687-3F45-BF36-580EAE56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13160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8" descr="119px-Ommaya_Reservoir">
            <a:extLst>
              <a:ext uri="{FF2B5EF4-FFF2-40B4-BE49-F238E27FC236}">
                <a16:creationId xmlns:a16="http://schemas.microsoft.com/office/drawing/2014/main" id="{45072ED8-598B-C146-8BD6-FE13E18E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45125"/>
            <a:ext cx="1133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>
            <a:extLst>
              <a:ext uri="{FF2B5EF4-FFF2-40B4-BE49-F238E27FC236}">
                <a16:creationId xmlns:a16="http://schemas.microsoft.com/office/drawing/2014/main" id="{D12FB63D-4EAB-6543-AC8F-9B60C30D10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1D1BDF-0D47-644B-B9A2-E8F3A658F5E0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s-ES" altLang="es-E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4A289E1-C77A-7543-B75E-4FFBCF62D4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8713788" cy="646113"/>
          </a:xfrm>
        </p:spPr>
        <p:txBody>
          <a:bodyPr/>
          <a:lstStyle/>
          <a:p>
            <a:pPr eaLnBrk="1" hangingPunct="1"/>
            <a:r>
              <a:rPr lang="es-ES" altLang="es-ES" sz="3600">
                <a:ea typeface="ＭＳ Ｐゴシック" panose="020B0600070205080204" pitchFamily="34" charset="-128"/>
              </a:rPr>
              <a:t>Tratamiento: Radiaciones ionizantes</a:t>
            </a:r>
            <a:endParaRPr lang="es-ES" altLang="es-ES" sz="4400">
              <a:ea typeface="ＭＳ Ｐゴシック" panose="020B0600070205080204" pitchFamily="34" charset="-128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A027213-7D0C-0C43-820F-9D5D4B58EB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4897437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RADIOTERAPIA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Conformación 3D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Hiperfraccionamiento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Radionecrosis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RADIOCIRUGÍA ESTEREOTÁCTICA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Schwannomas VIII (&lt; 2 cm.)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Meningiomas &lt; 2 cm. no accesibles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Recidivas / restos tumorales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Metástasis cerebrales (algunos casos)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BRAQUITERAPIA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I125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6324" name="Picture 7">
            <a:extLst>
              <a:ext uri="{FF2B5EF4-FFF2-40B4-BE49-F238E27FC236}">
                <a16:creationId xmlns:a16="http://schemas.microsoft.com/office/drawing/2014/main" id="{60D7A625-80D1-5D42-81A9-939BFDB30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3297238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>
            <a:extLst>
              <a:ext uri="{FF2B5EF4-FFF2-40B4-BE49-F238E27FC236}">
                <a16:creationId xmlns:a16="http://schemas.microsoft.com/office/drawing/2014/main" id="{F0D55AED-8166-264D-9CE0-B689929B0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3789363"/>
            <a:ext cx="21304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9">
            <a:extLst>
              <a:ext uri="{FF2B5EF4-FFF2-40B4-BE49-F238E27FC236}">
                <a16:creationId xmlns:a16="http://schemas.microsoft.com/office/drawing/2014/main" id="{B5CF8473-93FA-444B-8E0B-B2BCF65B7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445125"/>
            <a:ext cx="158432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>
            <a:extLst>
              <a:ext uri="{FF2B5EF4-FFF2-40B4-BE49-F238E27FC236}">
                <a16:creationId xmlns:a16="http://schemas.microsoft.com/office/drawing/2014/main" id="{0197F805-3E0C-C449-A551-8B392A80E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BA6BD26-9E09-4A4D-9CD1-BB753AA23307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s-ES" altLang="es-E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727B10D-78A6-8B47-9638-ECEF7E2A8D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600">
                <a:ea typeface="ＭＳ Ｐゴシック" panose="020B0600070205080204" pitchFamily="34" charset="-128"/>
              </a:rPr>
              <a:t>Tratamiento:</a:t>
            </a:r>
            <a:endParaRPr lang="es-ES" altLang="es-ES" sz="4400">
              <a:ea typeface="ＭＳ Ｐゴシック" panose="020B0600070205080204" pitchFamily="34" charset="-128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D0FBF6A-3E38-A746-8F28-8580399F45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4897437"/>
          </a:xfrm>
        </p:spPr>
        <p:txBody>
          <a:bodyPr/>
          <a:lstStyle/>
          <a:p>
            <a:pPr marL="533400" indent="-533400" eaLnBrk="1" hangingPunct="1"/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QUIMIOTERAPIA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BCNU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Temozolamida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PCV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Metrotrexate (MTX)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5 FluoroUracilo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Erlotinib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Bevacizumab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8372" name="Picture 5" descr="3548">
            <a:hlinkClick r:id="rId3"/>
            <a:extLst>
              <a:ext uri="{FF2B5EF4-FFF2-40B4-BE49-F238E27FC236}">
                <a16:creationId xmlns:a16="http://schemas.microsoft.com/office/drawing/2014/main" id="{A45626FD-8C1E-CD48-BF0A-599C0CC5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1957388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6" descr="BCNUbox">
            <a:hlinkClick r:id="rId5"/>
            <a:extLst>
              <a:ext uri="{FF2B5EF4-FFF2-40B4-BE49-F238E27FC236}">
                <a16:creationId xmlns:a16="http://schemas.microsoft.com/office/drawing/2014/main" id="{CD388110-E86B-904A-A139-0D3E6981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113"/>
            <a:ext cx="19177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>
            <a:extLst>
              <a:ext uri="{FF2B5EF4-FFF2-40B4-BE49-F238E27FC236}">
                <a16:creationId xmlns:a16="http://schemas.microsoft.com/office/drawing/2014/main" id="{EA2D3E00-EF7C-E54B-BC45-B12458E67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D19F550-6883-A344-A825-2AFED405E21C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s-ES" altLang="es-E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AD8273D9-C772-DA46-9ADC-4C80464C4E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200">
                <a:ea typeface="ＭＳ Ｐゴシック" panose="020B0600070205080204" pitchFamily="34" charset="-128"/>
              </a:rPr>
              <a:t>Generalidades</a:t>
            </a: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D93BF43-37FF-1C42-8355-19FFB0632B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48244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600">
                <a:latin typeface="Arial" panose="020B0604020202020204" pitchFamily="34" charset="0"/>
                <a:ea typeface="ＭＳ Ｐゴシック" panose="020B0600070205080204" pitchFamily="34" charset="-128"/>
              </a:rPr>
              <a:t>Muy frecuente en Neurocirugía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600">
                <a:latin typeface="Arial" panose="020B0604020202020204" pitchFamily="34" charset="0"/>
                <a:ea typeface="ＭＳ Ｐゴシック" panose="020B0600070205080204" pitchFamily="34" charset="-128"/>
              </a:rPr>
              <a:t>Tratamiento difícil: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Cirugía: 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Áreas cerebrales no resecables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Radioterapia: 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posible lesión tejido sano adyacente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Quimioterapia: 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BHE. Cerebro </a:t>
            </a:r>
            <a:r>
              <a:rPr lang="ja-JP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s-ES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santuario tumoral</a:t>
            </a:r>
            <a:r>
              <a:rPr lang="ja-JP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s-ES" altLang="ja-JP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9700" name="Picture 5" descr="rosales1">
            <a:extLst>
              <a:ext uri="{FF2B5EF4-FFF2-40B4-BE49-F238E27FC236}">
                <a16:creationId xmlns:a16="http://schemas.microsoft.com/office/drawing/2014/main" id="{65EB3F88-6C01-CE45-83FE-5CF426AF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22955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9" descr="ct_beam">
            <a:extLst>
              <a:ext uri="{FF2B5EF4-FFF2-40B4-BE49-F238E27FC236}">
                <a16:creationId xmlns:a16="http://schemas.microsoft.com/office/drawing/2014/main" id="{97C2BA9F-F216-6E46-B977-EA4DA466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37063"/>
            <a:ext cx="22320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>
            <a:extLst>
              <a:ext uri="{FF2B5EF4-FFF2-40B4-BE49-F238E27FC236}">
                <a16:creationId xmlns:a16="http://schemas.microsoft.com/office/drawing/2014/main" id="{300B496E-AF35-BF4F-A3C8-B3673F8D3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3DE88E-89E2-D042-88C2-C5A4D511524E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8980A9D-F8AD-4449-952C-9B6D286B82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200">
                <a:ea typeface="ＭＳ Ｐゴシック" panose="020B0600070205080204" pitchFamily="34" charset="-128"/>
              </a:rPr>
              <a:t>Generalidades</a:t>
            </a: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E3366EA-33B8-7C46-B263-0116AE0428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48244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ＭＳ Ｐゴシック" panose="020B0600070205080204" pitchFamily="34" charset="-128"/>
              </a:rPr>
              <a:t>Etiología: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>
                <a:ea typeface="Arial" panose="020B0604020202020204" pitchFamily="34" charset="0"/>
              </a:rPr>
              <a:t> </a:t>
            </a: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Mutaciones espontáneas o hereditarias          (Sd. Hereditarios)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Radiaciones ionizantes (RxT previa):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meningiomas 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gliomas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Agentes químicos: 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Nitrosureas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 Agentes víricos: 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EBV y linfoma primario SNC (VIH)</a:t>
            </a:r>
          </a:p>
          <a:p>
            <a:pPr marL="1347788" lvl="2" indent="-438150" eaLnBrk="1" hangingPunct="1">
              <a:buFont typeface="Wingdings" pitchFamily="2" charset="2"/>
              <a:buChar char="§"/>
            </a:pPr>
            <a:r>
              <a:rPr lang="es-ES" altLang="es-ES">
                <a:latin typeface="Arial" panose="020B0604020202020204" pitchFamily="34" charset="0"/>
                <a:ea typeface="Arial" panose="020B0604020202020204" pitchFamily="34" charset="0"/>
              </a:rPr>
              <a:t>CMV (muy recientemente implicado)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/>
            <a:endParaRPr lang="es-ES" altLang="es-E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1748" name="Picture 4" descr="radioterapia-70">
            <a:extLst>
              <a:ext uri="{FF2B5EF4-FFF2-40B4-BE49-F238E27FC236}">
                <a16:creationId xmlns:a16="http://schemas.microsoft.com/office/drawing/2014/main" id="{9505D8BB-C130-3846-840D-B4B39ABB0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8669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20070417klpcnavid_236">
            <a:extLst>
              <a:ext uri="{FF2B5EF4-FFF2-40B4-BE49-F238E27FC236}">
                <a16:creationId xmlns:a16="http://schemas.microsoft.com/office/drawing/2014/main" id="{673A8922-C62D-1D40-9105-FF18C246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65175"/>
            <a:ext cx="22828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MutacionADN">
            <a:extLst>
              <a:ext uri="{FF2B5EF4-FFF2-40B4-BE49-F238E27FC236}">
                <a16:creationId xmlns:a16="http://schemas.microsoft.com/office/drawing/2014/main" id="{312BF03B-9E55-9A4C-8F5A-F50BE7C0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852738"/>
            <a:ext cx="20161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>
            <a:extLst>
              <a:ext uri="{FF2B5EF4-FFF2-40B4-BE49-F238E27FC236}">
                <a16:creationId xmlns:a16="http://schemas.microsoft.com/office/drawing/2014/main" id="{E676C576-BF1E-8140-97AE-0EDD361C0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D59229-FEB2-D344-BE17-B32A5A669A57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s-ES" altLang="es-E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B6CC4DB0-F9B5-CD4F-8C6A-F3718A71F9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200">
                <a:ea typeface="ＭＳ Ｐゴシック" panose="020B0600070205080204" pitchFamily="34" charset="-128"/>
              </a:rPr>
              <a:t>Generalidades</a:t>
            </a: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4AD12E2-FC2F-504B-8439-09F4490F37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37449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Sexo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Arial" panose="020B0604020202020204" pitchFamily="34" charset="0"/>
              </a:rPr>
              <a:t>♂ predominan: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100">
                <a:latin typeface="Arial" panose="020B0604020202020204" pitchFamily="34" charset="0"/>
                <a:ea typeface="Arial" panose="020B0604020202020204" pitchFamily="34" charset="0"/>
              </a:rPr>
              <a:t>GBM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100">
                <a:latin typeface="Arial" panose="020B0604020202020204" pitchFamily="34" charset="0"/>
                <a:ea typeface="Arial" panose="020B0604020202020204" pitchFamily="34" charset="0"/>
              </a:rPr>
              <a:t>Astrocitomas 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100">
                <a:latin typeface="Arial" panose="020B0604020202020204" pitchFamily="34" charset="0"/>
                <a:ea typeface="Arial" panose="020B0604020202020204" pitchFamily="34" charset="0"/>
              </a:rPr>
              <a:t>Meduloblastomas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Arial" panose="020B0604020202020204" pitchFamily="34" charset="0"/>
              </a:rPr>
              <a:t>♀ predominan: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100">
                <a:latin typeface="Arial" panose="020B0604020202020204" pitchFamily="34" charset="0"/>
                <a:ea typeface="Arial" panose="020B0604020202020204" pitchFamily="34" charset="0"/>
              </a:rPr>
              <a:t>Meningiomas 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100">
                <a:latin typeface="Arial" panose="020B0604020202020204" pitchFamily="34" charset="0"/>
                <a:ea typeface="Arial" panose="020B0604020202020204" pitchFamily="34" charset="0"/>
              </a:rPr>
              <a:t>Schwannomas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Localización: Cada tipo tumoral tiene tendencia a asentar en lugares predeterminados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F51FB9CA-5F35-684D-9B92-1BD4249A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17272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6">
            <a:extLst>
              <a:ext uri="{FF2B5EF4-FFF2-40B4-BE49-F238E27FC236}">
                <a16:creationId xmlns:a16="http://schemas.microsoft.com/office/drawing/2014/main" id="{E3BDE447-3D39-B849-A99E-8E04EF44F975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1484313"/>
            <a:ext cx="2087562" cy="2087562"/>
            <a:chOff x="930" y="-924"/>
            <a:chExt cx="3894" cy="4086"/>
          </a:xfrm>
        </p:grpSpPr>
        <p:pic>
          <p:nvPicPr>
            <p:cNvPr id="33799" name="Picture 7">
              <a:extLst>
                <a:ext uri="{FF2B5EF4-FFF2-40B4-BE49-F238E27FC236}">
                  <a16:creationId xmlns:a16="http://schemas.microsoft.com/office/drawing/2014/main" id="{56841025-8CF0-C743-93BF-57EE5ADF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" y="1157"/>
              <a:ext cx="3889" cy="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8">
              <a:extLst>
                <a:ext uri="{FF2B5EF4-FFF2-40B4-BE49-F238E27FC236}">
                  <a16:creationId xmlns:a16="http://schemas.microsoft.com/office/drawing/2014/main" id="{99B9F348-3C34-FC41-BC47-C929366D51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-924"/>
              <a:ext cx="3889" cy="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798" name="Picture 9" descr="minDsc50700+">
            <a:extLst>
              <a:ext uri="{FF2B5EF4-FFF2-40B4-BE49-F238E27FC236}">
                <a16:creationId xmlns:a16="http://schemas.microsoft.com/office/drawing/2014/main" id="{4651B272-5001-7F48-BDCB-7934DF9FD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573463"/>
            <a:ext cx="16557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>
            <a:extLst>
              <a:ext uri="{FF2B5EF4-FFF2-40B4-BE49-F238E27FC236}">
                <a16:creationId xmlns:a16="http://schemas.microsoft.com/office/drawing/2014/main" id="{0DAB02B9-8EC7-7743-AE94-D8D541FF0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D74E3B3-A934-DD41-B9C9-B537655B64FB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1EA696C-9CBF-EE46-B2FA-4F6F92CCEC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200">
                <a:ea typeface="ＭＳ Ｐゴシック" panose="020B0600070205080204" pitchFamily="34" charset="-128"/>
              </a:rPr>
              <a:t>Generalidades</a:t>
            </a: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468CBF7-6460-214A-BF04-2F961993725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48244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endParaRPr lang="es-ES" altLang="es-E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Malignidad: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Arial" panose="020B0604020202020204" pitchFamily="34" charset="0"/>
              </a:rPr>
              <a:t> Biológica (características del tumor)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Arial" panose="020B0604020202020204" pitchFamily="34" charset="0"/>
              </a:rPr>
              <a:t> Clínica: 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100">
                <a:latin typeface="Arial" panose="020B0604020202020204" pitchFamily="34" charset="0"/>
                <a:ea typeface="Arial" panose="020B0604020202020204" pitchFamily="34" charset="0"/>
              </a:rPr>
              <a:t>afectación de áreas elocuentes 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100">
                <a:latin typeface="Arial" panose="020B0604020202020204" pitchFamily="34" charset="0"/>
                <a:ea typeface="Arial" panose="020B0604020202020204" pitchFamily="34" charset="0"/>
              </a:rPr>
              <a:t>HTIC 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100">
                <a:latin typeface="Arial" panose="020B0604020202020204" pitchFamily="34" charset="0"/>
                <a:ea typeface="Arial" panose="020B0604020202020204" pitchFamily="34" charset="0"/>
              </a:rPr>
              <a:t>tamaño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latin typeface="Arial" panose="020B0604020202020204" pitchFamily="34" charset="0"/>
                <a:ea typeface="Arial" panose="020B0604020202020204" pitchFamily="34" charset="0"/>
              </a:rPr>
              <a:t> Quirúrgica: 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100">
                <a:latin typeface="Arial" panose="020B0604020202020204" pitchFamily="34" charset="0"/>
                <a:ea typeface="Arial" panose="020B0604020202020204" pitchFamily="34" charset="0"/>
              </a:rPr>
              <a:t>Susceptibilidad de resección </a:t>
            </a:r>
          </a:p>
          <a:p>
            <a:pPr marL="1687513" lvl="3" indent="-381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1800">
                <a:latin typeface="Arial" panose="020B0604020202020204" pitchFamily="34" charset="0"/>
                <a:ea typeface="Arial" panose="020B0604020202020204" pitchFamily="34" charset="0"/>
              </a:rPr>
              <a:t>vía abordaje </a:t>
            </a:r>
          </a:p>
          <a:p>
            <a:pPr marL="1687513" lvl="3" indent="-381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1800">
                <a:latin typeface="Arial" panose="020B0604020202020204" pitchFamily="34" charset="0"/>
                <a:ea typeface="Arial" panose="020B0604020202020204" pitchFamily="34" charset="0"/>
              </a:rPr>
              <a:t>estructuras que invade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5844" name="Picture 5" descr="20070720160703Rm_de%20_cranio_funcional">
            <a:extLst>
              <a:ext uri="{FF2B5EF4-FFF2-40B4-BE49-F238E27FC236}">
                <a16:creationId xmlns:a16="http://schemas.microsoft.com/office/drawing/2014/main" id="{E9FB30B2-F4CA-574D-8824-417114E5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36562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Tumor01">
            <a:extLst>
              <a:ext uri="{FF2B5EF4-FFF2-40B4-BE49-F238E27FC236}">
                <a16:creationId xmlns:a16="http://schemas.microsoft.com/office/drawing/2014/main" id="{03B78EC5-93E0-634E-AFFB-3867C795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81300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Figura 2: Crecimiento de tipo Expansivo">
            <a:extLst>
              <a:ext uri="{FF2B5EF4-FFF2-40B4-BE49-F238E27FC236}">
                <a16:creationId xmlns:a16="http://schemas.microsoft.com/office/drawing/2014/main" id="{17EF8477-4818-8A4A-9D93-4B1B1C86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25193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>
            <a:extLst>
              <a:ext uri="{FF2B5EF4-FFF2-40B4-BE49-F238E27FC236}">
                <a16:creationId xmlns:a16="http://schemas.microsoft.com/office/drawing/2014/main" id="{B88BF91D-C36A-2045-8133-EDCCD740C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CC39C0-F7C2-6548-9EEF-3C023938C55F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s-ES" altLang="es-ES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2FBDB9B4-A3A6-6F40-8E27-8F27AFEA41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200">
                <a:ea typeface="ＭＳ Ｐゴシック" panose="020B0600070205080204" pitchFamily="34" charset="-128"/>
              </a:rPr>
              <a:t>Generalidades</a:t>
            </a: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C772694-04FF-1742-8F4E-B5B9AF16B7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482441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o"/>
            </a:pPr>
            <a:r>
              <a:rPr lang="es-ES" altLang="es-ES" sz="2900">
                <a:latin typeface="Arial" panose="020B0604020202020204" pitchFamily="34" charset="0"/>
                <a:ea typeface="ＭＳ Ｐゴシック" panose="020B0600070205080204" pitchFamily="34" charset="-128"/>
              </a:rPr>
              <a:t>Marcadores tumorales: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3100">
                <a:ea typeface="Arial" panose="020B0604020202020204" pitchFamily="34" charset="0"/>
              </a:rPr>
              <a:t> </a:t>
            </a:r>
            <a:r>
              <a:rPr lang="es-ES" altLang="es-ES" sz="2400">
                <a:ea typeface="Arial" panose="020B0604020202020204" pitchFamily="34" charset="0"/>
              </a:rPr>
              <a:t>En general poco útiles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100">
                <a:ea typeface="Arial" panose="020B0604020202020204" pitchFamily="34" charset="0"/>
              </a:rPr>
              <a:t>Detectar recidivas</a:t>
            </a:r>
          </a:p>
          <a:p>
            <a:pPr marL="1347788" lvl="2" indent="-43815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100">
                <a:ea typeface="Arial" panose="020B0604020202020204" pitchFamily="34" charset="0"/>
              </a:rPr>
              <a:t>Diagnóstico dif.</a:t>
            </a:r>
          </a:p>
          <a:p>
            <a:pPr marL="1687513" lvl="3" indent="-3810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1800">
                <a:ea typeface="Arial" panose="020B0604020202020204" pitchFamily="34" charset="0"/>
              </a:rPr>
              <a:t>tumor cerebral 1º vs metástasis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400"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ea typeface="Arial" panose="020B0604020202020204" pitchFamily="34" charset="0"/>
              </a:rPr>
              <a:t> </a:t>
            </a:r>
            <a:r>
              <a:rPr lang="el-GR" altLang="es-ES" sz="2400">
                <a:ea typeface="Arial" panose="020B0604020202020204" pitchFamily="34" charset="0"/>
              </a:rPr>
              <a:t>α</a:t>
            </a:r>
            <a:r>
              <a:rPr lang="es-ES" altLang="es-ES" sz="2400">
                <a:ea typeface="Arial" panose="020B0604020202020204" pitchFamily="34" charset="0"/>
              </a:rPr>
              <a:t>-FP: T. seno endodérmico (Yolk Sac)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ea typeface="Arial" panose="020B0604020202020204" pitchFamily="34" charset="0"/>
              </a:rPr>
              <a:t> </a:t>
            </a:r>
            <a:r>
              <a:rPr lang="el-GR" altLang="es-ES" sz="2400">
                <a:ea typeface="Arial" panose="020B0604020202020204" pitchFamily="34" charset="0"/>
              </a:rPr>
              <a:t>β</a:t>
            </a:r>
            <a:r>
              <a:rPr lang="es-ES" altLang="es-ES" sz="2400">
                <a:ea typeface="Arial" panose="020B0604020202020204" pitchFamily="34" charset="0"/>
              </a:rPr>
              <a:t>-hCG: Coriocarcinoma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400"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" altLang="es-ES" sz="2400">
                <a:ea typeface="Arial" panose="020B0604020202020204" pitchFamily="34" charset="0"/>
              </a:rPr>
              <a:t> Hormonas (adenomas hipófisis)</a:t>
            </a: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s-ES_tradnl" altLang="es-ES" sz="2400">
                <a:ea typeface="Arial" panose="020B0604020202020204" pitchFamily="34" charset="0"/>
              </a:rPr>
              <a:t> Catecolaminas (glomus yugulare)</a:t>
            </a:r>
            <a:endParaRPr lang="es-ES" altLang="es-ES" sz="2400"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s-ES" altLang="es-ES" sz="2400">
              <a:ea typeface="Arial" panose="020B0604020202020204" pitchFamily="34" charset="0"/>
            </a:endParaRPr>
          </a:p>
          <a:p>
            <a:pPr marL="457200" lvl="1" indent="14288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altLang="es-ES" sz="2400">
              <a:ea typeface="Arial" panose="020B0604020202020204" pitchFamily="34" charset="0"/>
            </a:endParaRPr>
          </a:p>
        </p:txBody>
      </p:sp>
      <p:pic>
        <p:nvPicPr>
          <p:cNvPr id="37892" name="Picture 5" descr="180px-Ovulatietest">
            <a:extLst>
              <a:ext uri="{FF2B5EF4-FFF2-40B4-BE49-F238E27FC236}">
                <a16:creationId xmlns:a16="http://schemas.microsoft.com/office/drawing/2014/main" id="{6F6EE682-3556-8943-B159-E755CFBAA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1438"/>
            <a:ext cx="2735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prolactina1peq">
            <a:extLst>
              <a:ext uri="{FF2B5EF4-FFF2-40B4-BE49-F238E27FC236}">
                <a16:creationId xmlns:a16="http://schemas.microsoft.com/office/drawing/2014/main" id="{BF3EF5C4-5328-274D-8C1E-E7739280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73575"/>
            <a:ext cx="23050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>
            <a:extLst>
              <a:ext uri="{FF2B5EF4-FFF2-40B4-BE49-F238E27FC236}">
                <a16:creationId xmlns:a16="http://schemas.microsoft.com/office/drawing/2014/main" id="{094D5EEC-53C1-A947-BFD3-0628DB97B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A4FE4CF-7718-0645-ACA1-A071374C119A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s-ES" altLang="es-E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12C9C0B-9C64-3249-A402-F3AE533CAF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200">
                <a:ea typeface="ＭＳ Ｐゴシック" panose="020B0600070205080204" pitchFamily="34" charset="-128"/>
              </a:rPr>
              <a:t>Clínica</a:t>
            </a: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F194BC9-9C83-7548-8696-DA5D38BAC7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00213"/>
            <a:ext cx="7848600" cy="482441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500">
                <a:latin typeface="Arial" panose="020B0604020202020204" pitchFamily="34" charset="0"/>
                <a:ea typeface="ＭＳ Ｐゴシック" panose="020B0600070205080204" pitchFamily="34" charset="-128"/>
              </a:rPr>
              <a:t>Alteración cerebral global: </a:t>
            </a:r>
            <a:r>
              <a:rPr lang="es-ES" altLang="es-ES" sz="2400">
                <a:latin typeface="Arial" panose="020B0604020202020204" pitchFamily="34" charset="0"/>
                <a:ea typeface="ＭＳ Ｐゴシック" panose="020B0600070205080204" pitchFamily="34" charset="-128"/>
              </a:rPr>
              <a:t>HTIC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000">
                <a:ea typeface="Arial" panose="020B0604020202020204" pitchFamily="34" charset="0"/>
              </a:rPr>
              <a:t> Cefalea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000">
                <a:ea typeface="Arial" panose="020B0604020202020204" pitchFamily="34" charset="0"/>
              </a:rPr>
              <a:t> Náuseas - Vómitos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000">
                <a:ea typeface="Arial" panose="020B0604020202020204" pitchFamily="34" charset="0"/>
              </a:rPr>
              <a:t> Edema papila y alteraciones visuales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000">
                <a:ea typeface="Arial" panose="020B0604020202020204" pitchFamily="34" charset="0"/>
              </a:rPr>
              <a:t> Alteraciones del comportamiento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000">
                <a:ea typeface="Arial" panose="020B0604020202020204" pitchFamily="34" charset="0"/>
              </a:rPr>
              <a:t> Alteraciones del tono muscular (tardías)</a:t>
            </a: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s-ES" altLang="es-ES" sz="25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r>
              <a:rPr lang="es-ES" altLang="es-ES" sz="2500">
                <a:latin typeface="Arial" panose="020B0604020202020204" pitchFamily="34" charset="0"/>
                <a:ea typeface="ＭＳ Ｐゴシック" panose="020B0600070205080204" pitchFamily="34" charset="-128"/>
              </a:rPr>
              <a:t>Expansión tumoral: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400">
                <a:ea typeface="Arial" panose="020B0604020202020204" pitchFamily="34" charset="0"/>
              </a:rPr>
              <a:t> </a:t>
            </a:r>
            <a:r>
              <a:rPr lang="es-ES" altLang="es-ES" sz="2000">
                <a:ea typeface="Arial" panose="020B0604020202020204" pitchFamily="34" charset="0"/>
              </a:rPr>
              <a:t>Síndromes focales (características del tumor)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000">
                <a:ea typeface="Arial" panose="020B0604020202020204" pitchFamily="34" charset="0"/>
              </a:rPr>
              <a:t> Alteraciones vasculares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000">
                <a:ea typeface="Arial" panose="020B0604020202020204" pitchFamily="34" charset="0"/>
              </a:rPr>
              <a:t> Obstrucción del l.c.r.: Hidrocefalia obstructiva</a:t>
            </a:r>
          </a:p>
          <a:p>
            <a:pPr marL="457200" lvl="1" indent="14288" eaLnBrk="1" hangingPunct="1">
              <a:buFont typeface="Wingdings" pitchFamily="2" charset="2"/>
              <a:buChar char="§"/>
            </a:pPr>
            <a:r>
              <a:rPr lang="es-ES" altLang="es-ES" sz="2000">
                <a:ea typeface="Arial" panose="020B0604020202020204" pitchFamily="34" charset="0"/>
              </a:rPr>
              <a:t> Síndromes de herniación cerebral</a:t>
            </a:r>
          </a:p>
          <a:p>
            <a:pPr marL="533400" indent="-533400" eaLnBrk="1" hangingPunct="1"/>
            <a:endParaRPr lang="es-ES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buFont typeface="Wingdings" pitchFamily="2" charset="2"/>
              <a:buChar char="§"/>
            </a:pPr>
            <a:endParaRPr lang="el-GR" altLang="es-E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F82E33A2-393D-0A42-860D-1BCE723A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8775"/>
            <a:ext cx="33845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365D5845-F6CB-5A4A-9BE5-ECED11C2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13100"/>
            <a:ext cx="237648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5-R9C_3">
            <a:extLst>
              <a:ext uri="{FF2B5EF4-FFF2-40B4-BE49-F238E27FC236}">
                <a16:creationId xmlns:a16="http://schemas.microsoft.com/office/drawing/2014/main" id="{A993DBE1-0FB8-FE48-A3CE-D51FD61D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868863"/>
            <a:ext cx="1830387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>
            <a:extLst>
              <a:ext uri="{FF2B5EF4-FFF2-40B4-BE49-F238E27FC236}">
                <a16:creationId xmlns:a16="http://schemas.microsoft.com/office/drawing/2014/main" id="{245CF280-0E15-DB49-801E-69415EB26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039827-7E5D-B446-A6E6-AEB3AA0FB25A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s-ES" altLang="es-E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D6FA9C5A-CA9E-0242-AB48-828BD97E99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200">
                <a:ea typeface="ＭＳ Ｐゴシック" panose="020B0600070205080204" pitchFamily="34" charset="-128"/>
              </a:rPr>
              <a:t>Clínica: Sd. focales Supratentoriales</a:t>
            </a:r>
            <a:endParaRPr lang="es-ES" altLang="es-ES">
              <a:ea typeface="ＭＳ Ｐゴシック" panose="020B0600070205080204" pitchFamily="34" charset="-128"/>
            </a:endParaRPr>
          </a:p>
        </p:txBody>
      </p:sp>
      <p:pic>
        <p:nvPicPr>
          <p:cNvPr id="41987" name="Picture 5" descr="outil_jaune05_img02">
            <a:extLst>
              <a:ext uri="{FF2B5EF4-FFF2-40B4-BE49-F238E27FC236}">
                <a16:creationId xmlns:a16="http://schemas.microsoft.com/office/drawing/2014/main" id="{60792548-A8ED-5D44-A698-84B1D92A5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5545138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Areas Brodman-Frontal">
            <a:extLst>
              <a:ext uri="{FF2B5EF4-FFF2-40B4-BE49-F238E27FC236}">
                <a16:creationId xmlns:a16="http://schemas.microsoft.com/office/drawing/2014/main" id="{8FF10231-16FD-6545-8E72-CFD719A8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41141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>
            <a:extLst>
              <a:ext uri="{FF2B5EF4-FFF2-40B4-BE49-F238E27FC236}">
                <a16:creationId xmlns:a16="http://schemas.microsoft.com/office/drawing/2014/main" id="{EF5CC1B1-F70C-E74E-A9FD-B6487E69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157788"/>
            <a:ext cx="935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>
            <a:extLst>
              <a:ext uri="{FF2B5EF4-FFF2-40B4-BE49-F238E27FC236}">
                <a16:creationId xmlns:a16="http://schemas.microsoft.com/office/drawing/2014/main" id="{FA1794AE-128B-2B42-B94C-BAC7A7E74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01FC4A-EEF9-AC42-80F2-EE15058A8F09}" type="slidenum">
              <a:rPr lang="es-ES" altLang="es-ES" sz="120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s-ES" altLang="es-E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CF9D8B69-4078-B249-BFBF-DAD99B79AC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574675"/>
            <a:ext cx="7772400" cy="646113"/>
          </a:xfrm>
        </p:spPr>
        <p:txBody>
          <a:bodyPr/>
          <a:lstStyle/>
          <a:p>
            <a:pPr algn="ctr" eaLnBrk="1" hangingPunct="1"/>
            <a:r>
              <a:rPr lang="es-ES" altLang="es-ES" sz="3200">
                <a:ea typeface="ＭＳ Ｐゴシック" panose="020B0600070205080204" pitchFamily="34" charset="-128"/>
              </a:rPr>
              <a:t>Clínica: Sd. focales Infratentoriales</a:t>
            </a:r>
            <a:endParaRPr lang="es-ES" altLang="es-ES">
              <a:ea typeface="ＭＳ Ｐゴシック" panose="020B0600070205080204" pitchFamily="34" charset="-128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B844E60-2359-4E41-93E7-BD4EACDD18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1773238"/>
            <a:ext cx="7848600" cy="446405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SÍNDROME DEL TRONCOENCÉFALO DORSAL: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s-ES" altLang="es-ES" sz="17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SÍNDROME DEL IV VENTRICULO: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17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TUMORES CEREBELOSOS: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700">
                <a:latin typeface="Arial" panose="020B0604020202020204" pitchFamily="34" charset="0"/>
                <a:ea typeface="ＭＳ Ｐゴシック" panose="020B0600070205080204" pitchFamily="34" charset="-128"/>
              </a:rPr>
              <a:t>VERMIANOS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700">
                <a:latin typeface="Arial" panose="020B0604020202020204" pitchFamily="34" charset="0"/>
                <a:ea typeface="Arial" panose="020B0604020202020204" pitchFamily="34" charset="0"/>
              </a:rPr>
              <a:t> Alt equilibrio y ataxia troncular. No nistagmus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17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700">
                <a:latin typeface="Arial" panose="020B0604020202020204" pitchFamily="34" charset="0"/>
                <a:ea typeface="ＭＳ Ｐゴシック" panose="020B0600070205080204" pitchFamily="34" charset="-128"/>
              </a:rPr>
              <a:t>HEMISFERIOS CEREBELOSOS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700">
                <a:latin typeface="Arial" panose="020B0604020202020204" pitchFamily="34" charset="0"/>
                <a:ea typeface="Arial" panose="020B0604020202020204" pitchFamily="34" charset="0"/>
              </a:rPr>
              <a:t> Ataxia, alteraciones coordinación, hipotonía y nistagmus hacia el lado de la lesión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es-ES" altLang="es-ES" sz="17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533400" indent="-533400" eaLnBrk="1" hangingPunct="1">
              <a:lnSpc>
                <a:spcPct val="80000"/>
              </a:lnSpc>
            </a:pPr>
            <a:r>
              <a:rPr lang="es-ES" altLang="es-E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TUMORES DEL ANGULO PONTO-CEREBELOSO: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700">
                <a:latin typeface="Arial" panose="020B0604020202020204" pitchFamily="34" charset="0"/>
                <a:ea typeface="ＭＳ Ｐゴシック" panose="020B0600070205080204" pitchFamily="34" charset="-128"/>
              </a:rPr>
              <a:t>SCHWANNOMA del VIII (vestibular)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700">
                <a:latin typeface="Arial" panose="020B0604020202020204" pitchFamily="34" charset="0"/>
                <a:ea typeface="Arial" panose="020B0604020202020204" pitchFamily="34" charset="0"/>
              </a:rPr>
              <a:t> Tinnitus e hipoacusia homolateral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700">
                <a:latin typeface="Arial" panose="020B0604020202020204" pitchFamily="34" charset="0"/>
                <a:ea typeface="Arial" panose="020B0604020202020204" pitchFamily="34" charset="0"/>
              </a:rPr>
              <a:t> Inestabilidad</a:t>
            </a:r>
          </a:p>
          <a:p>
            <a:pPr marL="457200" lvl="1" indent="142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s-ES" altLang="es-ES" sz="1700">
                <a:latin typeface="Arial" panose="020B0604020202020204" pitchFamily="34" charset="0"/>
                <a:ea typeface="Arial" panose="020B0604020202020204" pitchFamily="34" charset="0"/>
              </a:rPr>
              <a:t> Alteraciones reflejo corneal e hipoestesia facial homolateral (V)</a:t>
            </a:r>
            <a:endParaRPr lang="es-ES" altLang="es-ES" sz="17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4036" name="Picture 5" descr="neu_oncologia_05">
            <a:hlinkClick r:id="rId3"/>
            <a:extLst>
              <a:ext uri="{FF2B5EF4-FFF2-40B4-BE49-F238E27FC236}">
                <a16:creationId xmlns:a16="http://schemas.microsoft.com/office/drawing/2014/main" id="{62B9FBB5-2410-3249-81BF-B61D11D2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1978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se-TumoresSNC">
  <a:themeElements>
    <a:clrScheme name="Clase-TumoresSNC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Clase-TumoresSNC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ase-TumoresSNC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e-TumoresSNC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e-TumoresSNC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10851</TotalTime>
  <Words>665</Words>
  <Application>Microsoft Macintosh PowerPoint</Application>
  <PresentationFormat>Presentación en pantalla (4:3)</PresentationFormat>
  <Paragraphs>214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Verdana</vt:lpstr>
      <vt:lpstr>Wingdings</vt:lpstr>
      <vt:lpstr>Clase-TumoresSNC</vt:lpstr>
      <vt:lpstr>Presentación de PowerPoint</vt:lpstr>
      <vt:lpstr>Generalidades</vt:lpstr>
      <vt:lpstr>Generalidades</vt:lpstr>
      <vt:lpstr>Generalidades</vt:lpstr>
      <vt:lpstr>Generalidades</vt:lpstr>
      <vt:lpstr>Generalidades</vt:lpstr>
      <vt:lpstr>Clínica</vt:lpstr>
      <vt:lpstr>Clínica: Sd. focales Supratentoriales</vt:lpstr>
      <vt:lpstr>Clínica: Sd. focales Infratentoriales</vt:lpstr>
      <vt:lpstr>Diagnóstico:</vt:lpstr>
      <vt:lpstr>Diagnóstico:</vt:lpstr>
      <vt:lpstr>Diagnóstico:</vt:lpstr>
      <vt:lpstr>Tratamiento:</vt:lpstr>
      <vt:lpstr>    Tratamiento:</vt:lpstr>
      <vt:lpstr>Tratamiento: Radiaciones ionizantes</vt:lpstr>
      <vt:lpstr>Tratamiento: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Clase- Tumores SNC</dc:title>
  <dc:creator>Goyo</dc:creator>
  <cp:lastModifiedBy>Microsoft Office User</cp:lastModifiedBy>
  <cp:revision>201</cp:revision>
  <dcterms:created xsi:type="dcterms:W3CDTF">2008-11-07T15:10:48Z</dcterms:created>
  <dcterms:modified xsi:type="dcterms:W3CDTF">2020-04-01T10:49:09Z</dcterms:modified>
</cp:coreProperties>
</file>